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0"/>
  </p:notesMasterIdLst>
  <p:sldIdLst>
    <p:sldId id="256" r:id="rId3"/>
    <p:sldId id="261" r:id="rId4"/>
    <p:sldId id="271" r:id="rId5"/>
    <p:sldId id="268" r:id="rId6"/>
    <p:sldId id="278" r:id="rId7"/>
    <p:sldId id="273" r:id="rId8"/>
    <p:sldId id="296" r:id="rId9"/>
    <p:sldId id="277" r:id="rId10"/>
    <p:sldId id="263" r:id="rId11"/>
    <p:sldId id="286" r:id="rId12"/>
    <p:sldId id="262" r:id="rId13"/>
    <p:sldId id="297" r:id="rId14"/>
    <p:sldId id="298" r:id="rId15"/>
    <p:sldId id="270" r:id="rId16"/>
    <p:sldId id="272" r:id="rId17"/>
    <p:sldId id="259" r:id="rId18"/>
    <p:sldId id="26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E43F48-E9FB-4C03-B83D-67B99B048D76}" type="datetimeFigureOut">
              <a:rPr lang="en-GB" smtClean="0"/>
              <a:t>11/11/2023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1416CE-6011-45AB-A2BB-01A9199EBEC8}" type="slidenum">
              <a:rPr lang="en-GB" smtClean="0"/>
              <a:t>‹#›</a:t>
            </a:fld>
            <a:endParaRPr lang="en-GB"/>
          </a:p>
        </p:txBody>
      </p:sp>
    </p:spTree>
    <p:extLst>
      <p:ext uri="{BB962C8B-B14F-4D97-AF65-F5344CB8AC3E}">
        <p14:creationId xmlns:p14="http://schemas.microsoft.com/office/powerpoint/2010/main" val="994862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9366584-FA6E-4791-A895-7C2988609AD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962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F3603-E90E-4140-AC32-BE866B73229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4CC90CC-9DB5-4E55-8356-07CB029F28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22FA65D-DD6F-46DB-B2FD-9273FD683DBB}"/>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C7FED597-3D5E-4BF8-9AC5-2477CB7B2A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C0BB73-D133-4355-9A74-0E6B8BDA804A}"/>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13540419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CEC4A-DBBD-42F8-B30A-51A6F3B697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9E1D426-258A-4DA0-9923-DB065782567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D128978-AA7E-4E46-A1F9-5932B1F2CA48}"/>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92F70D9F-D14F-4ADD-9EC6-B047354B80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5D2D73-4ABB-4726-B397-BB7903D703D4}"/>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549695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5115A-382F-4119-A630-8D408E0BD7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0EAEF19-2F79-49FF-BA77-05769601A5A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D14A0DD-C676-402C-82BB-657A647B0DB7}"/>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C3BDF8D1-7BC3-4A2E-8FB7-B414F6C5FE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1F4712-F5E7-46B0-96C3-ABED9DC23D49}"/>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39590910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DE6DB-932B-4968-B345-5875DFE5BB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760C77-DA97-4771-AA82-B452F00835D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AC893B-E73B-4600-91A7-2CFADB104AF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5456CB3-0D82-44EB-87A5-DE447A24F54C}"/>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6" name="Footer Placeholder 5">
            <a:extLst>
              <a:ext uri="{FF2B5EF4-FFF2-40B4-BE49-F238E27FC236}">
                <a16:creationId xmlns:a16="http://schemas.microsoft.com/office/drawing/2014/main" id="{44471E68-051F-4AFB-A426-A672B0D0E8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6B78D5-994F-41D8-BCF3-6714738D5A0D}"/>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3131096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CD9A1-E566-4D97-9BC5-35650BAE1A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59F3961-D860-45C9-AE5C-B4C68EE615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97D813C-6DD2-40D9-B795-850A999014C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4508259-4891-4CA6-AEF0-0CFF98CC36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3903E8E-E35C-4552-9BE5-6E99E03C266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59417C0-65FD-4EA1-9270-55C06C00426C}"/>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8" name="Footer Placeholder 7">
            <a:extLst>
              <a:ext uri="{FF2B5EF4-FFF2-40B4-BE49-F238E27FC236}">
                <a16:creationId xmlns:a16="http://schemas.microsoft.com/office/drawing/2014/main" id="{1A6AAFD0-C48A-4EAF-9237-1D6512A2AAC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2604F8-E9AE-41AB-B497-D7C9D2800B68}"/>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1457560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D0081-14C3-4DB3-9CB9-139F7B630E5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0F3E59-6C13-498E-87D4-CE273B2D5F5E}"/>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4" name="Footer Placeholder 3">
            <a:extLst>
              <a:ext uri="{FF2B5EF4-FFF2-40B4-BE49-F238E27FC236}">
                <a16:creationId xmlns:a16="http://schemas.microsoft.com/office/drawing/2014/main" id="{2DC2B58B-1CD5-434C-8149-67A2F7520FA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7E7929F-4B37-4623-8DDF-E6F1F9374529}"/>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4028807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00CB5F-EF91-43FC-B0A0-6B49DF5BDD0A}"/>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3" name="Footer Placeholder 2">
            <a:extLst>
              <a:ext uri="{FF2B5EF4-FFF2-40B4-BE49-F238E27FC236}">
                <a16:creationId xmlns:a16="http://schemas.microsoft.com/office/drawing/2014/main" id="{616BF6D9-0C0A-48DC-B32B-C6B1379AC38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7307B2F-6E33-490E-80D5-0A6866E49553}"/>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2260525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697B3-EB90-4573-96B5-CC42CF7FD8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0888298-CA2A-427B-8358-24BB7C4DF5E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4C1B5A-C191-47A2-BEB8-D6E3603B3D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E532F2-6B83-4BC7-B1AA-D9E5F9EE7964}"/>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6" name="Footer Placeholder 5">
            <a:extLst>
              <a:ext uri="{FF2B5EF4-FFF2-40B4-BE49-F238E27FC236}">
                <a16:creationId xmlns:a16="http://schemas.microsoft.com/office/drawing/2014/main" id="{F50B2213-DBAF-418D-BC39-1A25F35473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DEFAAA-6BA4-46D6-90A0-B6DA0643CE5F}"/>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3072790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1C0A3-B147-477D-A587-75AEFA2ABB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ABED95-C2E8-4A14-877A-8F952A07A4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AAE4F7D-A5AD-4000-A8F4-2B4B3B264C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FF801E2-7D9F-4A08-8BFC-F297297B4CF5}"/>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6" name="Footer Placeholder 5">
            <a:extLst>
              <a:ext uri="{FF2B5EF4-FFF2-40B4-BE49-F238E27FC236}">
                <a16:creationId xmlns:a16="http://schemas.microsoft.com/office/drawing/2014/main" id="{454DD822-4C79-4EB5-B830-E68770F28E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F2289F-8341-4042-952B-19ABF8454C4C}"/>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491481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7B056-D6C3-49CD-86B7-79F490680EF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02B7AB1-288E-4A8C-8645-4CE435F8311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B83CD1-AEF4-4D68-83B0-80F2E3196476}"/>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8F484EAA-E399-4A4C-98EF-079B56273E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35F982-2911-4781-A8DA-DC5F50D6A002}"/>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507535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7985936-BD88-4E79-8690-EDFC1FA097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6142B9-A608-4BC7-A431-0E9E763E700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49EC9E-417A-4F57-B001-77DEB24F8A3B}"/>
              </a:ext>
            </a:extLst>
          </p:cNvPr>
          <p:cNvSpPr>
            <a:spLocks noGrp="1"/>
          </p:cNvSpPr>
          <p:nvPr>
            <p:ph type="dt" sz="half" idx="10"/>
          </p:nvPr>
        </p:nvSpPr>
        <p:spPr/>
        <p:txBody>
          <a:body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60F3764B-BFA1-43E1-AB22-52D378E5BD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5B2A52-A2E8-418B-8E34-361A0AE86C12}"/>
              </a:ext>
            </a:extLst>
          </p:cNvPr>
          <p:cNvSpPr>
            <a:spLocks noGrp="1"/>
          </p:cNvSpPr>
          <p:nvPr>
            <p:ph type="sldNum" sz="quarter" idx="12"/>
          </p:nvPr>
        </p:nvSpPr>
        <p:spPr/>
        <p:txBody>
          <a:bodyPr/>
          <a:lstStyle/>
          <a:p>
            <a:fld id="{E2C2CC58-DD05-4621-9FF6-7B2CF991FEA2}" type="slidenum">
              <a:rPr lang="en-GB" smtClean="0"/>
              <a:t>‹#›</a:t>
            </a:fld>
            <a:endParaRPr lang="en-GB"/>
          </a:p>
        </p:txBody>
      </p:sp>
    </p:spTree>
    <p:extLst>
      <p:ext uri="{BB962C8B-B14F-4D97-AF65-F5344CB8AC3E}">
        <p14:creationId xmlns:p14="http://schemas.microsoft.com/office/powerpoint/2010/main" val="2057198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8A9AD8E-F2B7-480A-B486-172EF8CE2A47}"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30062624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A9AD8E-F2B7-480A-B486-172EF8CE2A47}"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28400578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9AD8E-F2B7-480A-B486-172EF8CE2A47}"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14781877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8A9AD8E-F2B7-480A-B486-172EF8CE2A47}" type="datetimeFigureOut">
              <a:rPr lang="en-GB" smtClean="0"/>
              <a:t>11/11/2023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40929718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8A9AD8E-F2B7-480A-B486-172EF8CE2A47}" type="datetimeFigureOut">
              <a:rPr lang="en-GB" smtClean="0"/>
              <a:t>11/11/2023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34377239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8A9AD8E-F2B7-480A-B486-172EF8CE2A47}" type="datetimeFigureOut">
              <a:rPr lang="en-GB" smtClean="0"/>
              <a:t>11/11/2023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16758875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9AD8E-F2B7-480A-B486-172EF8CE2A47}" type="datetimeFigureOut">
              <a:rPr lang="en-GB" smtClean="0"/>
              <a:t>11/11/2023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1976451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9AD8E-F2B7-480A-B486-172EF8CE2A47}" type="datetimeFigureOut">
              <a:rPr lang="en-GB" smtClean="0"/>
              <a:t>11/11/2023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175681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9AD8E-F2B7-480A-B486-172EF8CE2A47}" type="datetimeFigureOut">
              <a:rPr lang="en-GB" smtClean="0"/>
              <a:t>11/11/2023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23641137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A9AD8E-F2B7-480A-B486-172EF8CE2A47}"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34841058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A9AD8E-F2B7-480A-B486-172EF8CE2A47}" type="datetimeFigureOut">
              <a:rPr lang="en-GB" smtClean="0"/>
              <a:t>11/11/2023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34F07C4-AB40-4815-894C-D56D02B3E639}" type="slidenum">
              <a:rPr lang="en-GB" smtClean="0"/>
              <a:t>‹#›</a:t>
            </a:fld>
            <a:endParaRPr lang="en-GB"/>
          </a:p>
        </p:txBody>
      </p:sp>
    </p:spTree>
    <p:extLst>
      <p:ext uri="{BB962C8B-B14F-4D97-AF65-F5344CB8AC3E}">
        <p14:creationId xmlns:p14="http://schemas.microsoft.com/office/powerpoint/2010/main" val="1770872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6CC385-57CF-4073-B678-D65D7B4C312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7AD7E2-8B0C-428A-B5AB-9BDD91C0B0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6B0EE2-C30A-40D5-97E3-F39A4FC5648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0D0A2D-0323-4A4F-9675-DD94117DD045}" type="datetimeFigureOut">
              <a:rPr lang="en-GB" smtClean="0"/>
              <a:t>11/11/2023</a:t>
            </a:fld>
            <a:endParaRPr lang="en-GB"/>
          </a:p>
        </p:txBody>
      </p:sp>
      <p:sp>
        <p:nvSpPr>
          <p:cNvPr id="5" name="Footer Placeholder 4">
            <a:extLst>
              <a:ext uri="{FF2B5EF4-FFF2-40B4-BE49-F238E27FC236}">
                <a16:creationId xmlns:a16="http://schemas.microsoft.com/office/drawing/2014/main" id="{D133113A-C5E9-47BF-81E1-571F1E1794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FE2BBBD-2071-4862-9EDC-6A98355F8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C2CC58-DD05-4621-9FF6-7B2CF991FEA2}" type="slidenum">
              <a:rPr lang="en-GB" smtClean="0"/>
              <a:t>‹#›</a:t>
            </a:fld>
            <a:endParaRPr lang="en-GB"/>
          </a:p>
        </p:txBody>
      </p:sp>
    </p:spTree>
    <p:extLst>
      <p:ext uri="{BB962C8B-B14F-4D97-AF65-F5344CB8AC3E}">
        <p14:creationId xmlns:p14="http://schemas.microsoft.com/office/powerpoint/2010/main" val="33850768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9AD8E-F2B7-480A-B486-172EF8CE2A47}" type="datetimeFigureOut">
              <a:rPr lang="en-GB" smtClean="0"/>
              <a:t>11/11/2023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4F07C4-AB40-4815-894C-D56D02B3E639}" type="slidenum">
              <a:rPr lang="en-GB" smtClean="0"/>
              <a:t>‹#›</a:t>
            </a:fld>
            <a:endParaRPr lang="en-GB"/>
          </a:p>
        </p:txBody>
      </p:sp>
    </p:spTree>
    <p:extLst>
      <p:ext uri="{BB962C8B-B14F-4D97-AF65-F5344CB8AC3E}">
        <p14:creationId xmlns:p14="http://schemas.microsoft.com/office/powerpoint/2010/main" val="25574570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eAfyFTzZDMM"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3.png"/><Relationship Id="rId2" Type="http://schemas.openxmlformats.org/officeDocument/2006/relationships/image" Target="../media/image17.png"/><Relationship Id="rId1" Type="http://schemas.openxmlformats.org/officeDocument/2006/relationships/slideLayout" Target="../slideLayouts/slideLayout1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2.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34363FF-7962-4E02-A7D8-1A45CC7B3A5F}"/>
              </a:ext>
            </a:extLst>
          </p:cNvPr>
          <p:cNvSpPr txBox="1">
            <a:spLocks/>
          </p:cNvSpPr>
          <p:nvPr/>
        </p:nvSpPr>
        <p:spPr>
          <a:xfrm>
            <a:off x="-2" y="365125"/>
            <a:ext cx="7000877" cy="777875"/>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Online Safety</a:t>
            </a:r>
          </a:p>
        </p:txBody>
      </p:sp>
      <p:pic>
        <p:nvPicPr>
          <p:cNvPr id="5" name="Picture 2" descr="womanfacebook.jpg">
            <a:extLst>
              <a:ext uri="{FF2B5EF4-FFF2-40B4-BE49-F238E27FC236}">
                <a16:creationId xmlns:a16="http://schemas.microsoft.com/office/drawing/2014/main" id="{1DA38F5E-076C-4DA6-846F-A71CD0303E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489" y="116410"/>
            <a:ext cx="4828779" cy="362158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E843F3DB-177B-48F8-AD99-BD302B1254B0}"/>
              </a:ext>
            </a:extLst>
          </p:cNvPr>
          <p:cNvSpPr/>
          <p:nvPr/>
        </p:nvSpPr>
        <p:spPr>
          <a:xfrm>
            <a:off x="895351" y="1799823"/>
            <a:ext cx="4967288" cy="3539430"/>
          </a:xfrm>
          <a:prstGeom prst="rect">
            <a:avLst/>
          </a:prstGeom>
        </p:spPr>
        <p:txBody>
          <a:bodyPr wrap="square">
            <a:spAutoFit/>
          </a:bodyPr>
          <a:lstStyle/>
          <a:p>
            <a:pPr algn="ctr"/>
            <a:r>
              <a:rPr lang="en-GB" sz="2800" dirty="0">
                <a:latin typeface="Arial" panose="020B0604020202020204" pitchFamily="34" charset="0"/>
                <a:cs typeface="Arial" panose="020B0604020202020204" pitchFamily="34" charset="0"/>
              </a:rPr>
              <a:t>The same brain circuits that are activated by eating chocolate and winning money are activated when teenagers see large numbers of “likes” on their own photos or the photos of peers in a social network. </a:t>
            </a:r>
          </a:p>
        </p:txBody>
      </p:sp>
      <p:sp>
        <p:nvSpPr>
          <p:cNvPr id="7" name="TextBox 6">
            <a:extLst>
              <a:ext uri="{FF2B5EF4-FFF2-40B4-BE49-F238E27FC236}">
                <a16:creationId xmlns:a16="http://schemas.microsoft.com/office/drawing/2014/main" id="{9260703E-8AAB-484D-A406-46FD4C598EB0}"/>
              </a:ext>
            </a:extLst>
          </p:cNvPr>
          <p:cNvSpPr txBox="1"/>
          <p:nvPr/>
        </p:nvSpPr>
        <p:spPr>
          <a:xfrm>
            <a:off x="0" y="591829"/>
            <a:ext cx="895351" cy="4508927"/>
          </a:xfrm>
          <a:prstGeom prst="rect">
            <a:avLst/>
          </a:prstGeom>
          <a:noFill/>
        </p:spPr>
        <p:txBody>
          <a:bodyPr wrap="square" rtlCol="0">
            <a:spAutoFit/>
          </a:bodyPr>
          <a:lstStyle/>
          <a:p>
            <a:r>
              <a:rPr lang="en-GB" sz="28700" dirty="0">
                <a:solidFill>
                  <a:srgbClr val="006666"/>
                </a:solidFill>
                <a:latin typeface="Arial" panose="020B0604020202020204" pitchFamily="34" charset="0"/>
                <a:cs typeface="Arial" panose="020B0604020202020204" pitchFamily="34" charset="0"/>
              </a:rPr>
              <a:t>“</a:t>
            </a:r>
            <a:endParaRPr lang="en-GB" dirty="0">
              <a:solidFill>
                <a:srgbClr val="006666"/>
              </a:solidFill>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5E764AA8-7019-4A4D-BBAC-54AF84E69279}"/>
              </a:ext>
            </a:extLst>
          </p:cNvPr>
          <p:cNvSpPr/>
          <p:nvPr/>
        </p:nvSpPr>
        <p:spPr>
          <a:xfrm>
            <a:off x="4478927" y="4112671"/>
            <a:ext cx="1752403" cy="4508927"/>
          </a:xfrm>
          <a:prstGeom prst="rect">
            <a:avLst/>
          </a:prstGeom>
        </p:spPr>
        <p:txBody>
          <a:bodyPr wrap="none">
            <a:spAutoFit/>
          </a:bodyPr>
          <a:lstStyle/>
          <a:p>
            <a:r>
              <a:rPr lang="en-GB" sz="9600" dirty="0">
                <a:solidFill>
                  <a:srgbClr val="006666"/>
                </a:solidFill>
                <a:latin typeface="Arial" panose="020B0604020202020204" pitchFamily="34" charset="0"/>
                <a:cs typeface="Arial" panose="020B0604020202020204" pitchFamily="34" charset="0"/>
              </a:rPr>
              <a:t> </a:t>
            </a:r>
            <a:r>
              <a:rPr lang="en-GB" sz="28700" dirty="0">
                <a:solidFill>
                  <a:srgbClr val="006666"/>
                </a:solidFill>
                <a:latin typeface="Arial" panose="020B0604020202020204" pitchFamily="34" charset="0"/>
                <a:cs typeface="Arial" panose="020B0604020202020204" pitchFamily="34" charset="0"/>
              </a:rPr>
              <a:t>”</a:t>
            </a:r>
            <a:endParaRPr lang="en-GB" sz="4800" dirty="0">
              <a:solidFill>
                <a:srgbClr val="006666"/>
              </a:solidFill>
              <a:latin typeface="Arial" panose="020B06040202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6CA36BCC-E81D-44B8-8729-AF9C04B01B97}"/>
              </a:ext>
            </a:extLst>
          </p:cNvPr>
          <p:cNvSpPr/>
          <p:nvPr/>
        </p:nvSpPr>
        <p:spPr>
          <a:xfrm>
            <a:off x="0" y="5383289"/>
            <a:ext cx="5023491" cy="646331"/>
          </a:xfrm>
          <a:prstGeom prst="rect">
            <a:avLst/>
          </a:prstGeom>
        </p:spPr>
        <p:txBody>
          <a:bodyPr wrap="none">
            <a:spAutoFit/>
          </a:bodyPr>
          <a:lstStyle/>
          <a:p>
            <a:r>
              <a:rPr lang="en-GB" dirty="0">
                <a:hlinkClick r:id="rId3"/>
              </a:rPr>
              <a:t>https://www.youtube.com/watch?v=eAfyFTzZDMM</a:t>
            </a:r>
            <a:endParaRPr lang="en-GB" dirty="0"/>
          </a:p>
          <a:p>
            <a:endParaRPr lang="en-GB" dirty="0"/>
          </a:p>
        </p:txBody>
      </p:sp>
      <p:pic>
        <p:nvPicPr>
          <p:cNvPr id="10" name="Picture 2" descr="http://4.bp.blogspot.com/-h8Rq4QGYr3Q/VHS39dONk7I/AAAAAAAABFg/vxz2ASfUWSk/s1600/emotional-drain.jpg">
            <a:extLst>
              <a:ext uri="{FF2B5EF4-FFF2-40B4-BE49-F238E27FC236}">
                <a16:creationId xmlns:a16="http://schemas.microsoft.com/office/drawing/2014/main" id="{98A9E9FC-5BA6-4397-88C7-A4EBC7A709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86944" y="3239366"/>
            <a:ext cx="5005056" cy="345025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511606D-ECEF-4605-8C9E-71FBDD903250}"/>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6285" y="6329280"/>
            <a:ext cx="2793014" cy="434097"/>
          </a:xfrm>
          <a:prstGeom prst="rect">
            <a:avLst/>
          </a:prstGeom>
          <a:noFill/>
          <a:ln>
            <a:noFill/>
          </a:ln>
        </p:spPr>
      </p:pic>
    </p:spTree>
    <p:extLst>
      <p:ext uri="{BB962C8B-B14F-4D97-AF65-F5344CB8AC3E}">
        <p14:creationId xmlns:p14="http://schemas.microsoft.com/office/powerpoint/2010/main" val="41804748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1"/>
          <p:cNvSpPr txBox="1">
            <a:spLocks/>
          </p:cNvSpPr>
          <p:nvPr/>
        </p:nvSpPr>
        <p:spPr>
          <a:xfrm>
            <a:off x="0" y="335601"/>
            <a:ext cx="8656885" cy="820738"/>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How do these images make you feel? </a:t>
            </a:r>
          </a:p>
        </p:txBody>
      </p:sp>
      <p:pic>
        <p:nvPicPr>
          <p:cNvPr id="1026" name="Picture 2" descr="Image result for online safe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909" y="1620037"/>
            <a:ext cx="4248150" cy="21240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6013" y="1531032"/>
            <a:ext cx="4302125" cy="241994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212909" y="4245568"/>
            <a:ext cx="5738545" cy="2373349"/>
          </a:xfrm>
          <a:prstGeom prst="rect">
            <a:avLst/>
          </a:prstGeom>
        </p:spPr>
      </p:pic>
      <p:pic>
        <p:nvPicPr>
          <p:cNvPr id="1030" name="Picture 6" descr="Image result for online safet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66013" y="4245568"/>
            <a:ext cx="4197167" cy="2320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snapchat danger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63779" y="1251246"/>
            <a:ext cx="2502234" cy="289941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C89357A-CC9A-4000-9118-A8754AED7C6F}"/>
              </a:ext>
            </a:extLst>
          </p:cNvPr>
          <p:cNvSpPr txBox="1"/>
          <p:nvPr/>
        </p:nvSpPr>
        <p:spPr>
          <a:xfrm>
            <a:off x="2385200" y="1172649"/>
            <a:ext cx="7180836" cy="4431983"/>
          </a:xfrm>
          <a:prstGeom prst="rect">
            <a:avLst/>
          </a:prstGeom>
          <a:solidFill>
            <a:schemeClr val="bg1"/>
          </a:solidFill>
        </p:spPr>
        <p:txBody>
          <a:bodyPr wrap="square" rtlCol="0">
            <a:spAutoFit/>
          </a:bodyPr>
          <a:lstStyle/>
          <a:p>
            <a:r>
              <a:rPr lang="en-GB" sz="2400" b="1" dirty="0"/>
              <a:t>Quick Survey</a:t>
            </a:r>
          </a:p>
          <a:p>
            <a:endParaRPr lang="en-GB" sz="2400" dirty="0"/>
          </a:p>
          <a:p>
            <a:pPr marL="285750" indent="-285750">
              <a:buFontTx/>
              <a:buChar char="-"/>
            </a:pPr>
            <a:r>
              <a:rPr lang="en-GB" sz="2400" dirty="0"/>
              <a:t>How many of you have a SMART phone/ device?</a:t>
            </a:r>
          </a:p>
          <a:p>
            <a:pPr marL="285750" indent="-285750">
              <a:buFontTx/>
              <a:buChar char="-"/>
            </a:pPr>
            <a:r>
              <a:rPr lang="en-GB" sz="2400" dirty="0"/>
              <a:t>How many of you use Social media?</a:t>
            </a:r>
          </a:p>
          <a:p>
            <a:pPr marL="285750" indent="-285750">
              <a:buFontTx/>
              <a:buChar char="-"/>
            </a:pPr>
            <a:r>
              <a:rPr lang="en-GB" sz="2400" dirty="0"/>
              <a:t>How many of you use Social media every day?</a:t>
            </a:r>
          </a:p>
          <a:p>
            <a:pPr marL="285750" indent="-285750">
              <a:buFontTx/>
              <a:buChar char="-"/>
            </a:pPr>
            <a:r>
              <a:rPr lang="en-GB" sz="2400" dirty="0"/>
              <a:t>How many of you talk to more than 5 friends on Social media regularly?</a:t>
            </a:r>
          </a:p>
          <a:p>
            <a:pPr marL="285750" indent="-285750">
              <a:buFontTx/>
              <a:buChar char="-"/>
            </a:pPr>
            <a:r>
              <a:rPr lang="en-GB" sz="2400" dirty="0"/>
              <a:t>How many of you have a contact on your social media device that you have never met?</a:t>
            </a:r>
          </a:p>
          <a:p>
            <a:pPr marL="285750" indent="-285750">
              <a:buFontTx/>
              <a:buChar char="-"/>
            </a:pPr>
            <a:r>
              <a:rPr lang="en-GB" sz="2400" dirty="0"/>
              <a:t>How many of you speak to a contact on your social media that you have never met in person?</a:t>
            </a:r>
          </a:p>
          <a:p>
            <a:pPr marL="285750" indent="-285750">
              <a:buFontTx/>
              <a:buChar char="-"/>
            </a:pPr>
            <a:endParaRPr lang="en-GB" dirty="0"/>
          </a:p>
        </p:txBody>
      </p:sp>
      <p:pic>
        <p:nvPicPr>
          <p:cNvPr id="10" name="Picture 9">
            <a:extLst>
              <a:ext uri="{FF2B5EF4-FFF2-40B4-BE49-F238E27FC236}">
                <a16:creationId xmlns:a16="http://schemas.microsoft.com/office/drawing/2014/main" id="{E642843D-A76E-4880-91FD-30A5BA3C73F1}"/>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103001" y="217638"/>
            <a:ext cx="2793014" cy="434097"/>
          </a:xfrm>
          <a:prstGeom prst="rect">
            <a:avLst/>
          </a:prstGeom>
          <a:noFill/>
          <a:ln>
            <a:noFill/>
          </a:ln>
        </p:spPr>
      </p:pic>
    </p:spTree>
    <p:extLst>
      <p:ext uri="{BB962C8B-B14F-4D97-AF65-F5344CB8AC3E}">
        <p14:creationId xmlns:p14="http://schemas.microsoft.com/office/powerpoint/2010/main" val="535264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6713" y="1725730"/>
            <a:ext cx="5248275" cy="4351338"/>
          </a:xfrm>
        </p:spPr>
        <p:txBody>
          <a:bodyPr>
            <a:normAutofit/>
          </a:bodyPr>
          <a:lstStyle/>
          <a:p>
            <a:r>
              <a:rPr lang="en-GB" sz="3200" dirty="0">
                <a:latin typeface="Arial" panose="020B0604020202020204" pitchFamily="34" charset="0"/>
                <a:cs typeface="Arial" panose="020B0604020202020204" pitchFamily="34" charset="0"/>
              </a:rPr>
              <a:t>The possibility of something unwelcome or unpleasant happening</a:t>
            </a:r>
          </a:p>
          <a:p>
            <a:r>
              <a:rPr lang="en-GB" sz="3200" dirty="0">
                <a:latin typeface="Arial" panose="020B0604020202020204" pitchFamily="34" charset="0"/>
                <a:cs typeface="Arial" panose="020B0604020202020204" pitchFamily="34" charset="0"/>
              </a:rPr>
              <a:t>Something which causes harm </a:t>
            </a:r>
          </a:p>
          <a:p>
            <a:r>
              <a:rPr lang="en-GB" sz="3200" dirty="0">
                <a:latin typeface="Arial" panose="020B0604020202020204" pitchFamily="34" charset="0"/>
                <a:cs typeface="Arial" panose="020B0604020202020204" pitchFamily="34" charset="0"/>
              </a:rPr>
              <a:t>Exposure to someone or something that causes danger or harm</a:t>
            </a:r>
          </a:p>
        </p:txBody>
      </p:sp>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1"/>
          <p:cNvSpPr txBox="1">
            <a:spLocks/>
          </p:cNvSpPr>
          <p:nvPr/>
        </p:nvSpPr>
        <p:spPr>
          <a:xfrm>
            <a:off x="0" y="335601"/>
            <a:ext cx="7007382" cy="820738"/>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Dangers &amp; Risks - Online </a:t>
            </a:r>
          </a:p>
        </p:txBody>
      </p:sp>
      <p:pic>
        <p:nvPicPr>
          <p:cNvPr id="4098" name="Picture 2" descr="Image result for TEENAGERS ONLINE SAFE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4988" y="1450992"/>
            <a:ext cx="6260854" cy="462607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EEEEB3C2-F248-4860-AD81-A543A450C38F}"/>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03826" y="346835"/>
            <a:ext cx="2793014" cy="434097"/>
          </a:xfrm>
          <a:prstGeom prst="rect">
            <a:avLst/>
          </a:prstGeom>
          <a:noFill/>
          <a:ln>
            <a:noFill/>
          </a:ln>
        </p:spPr>
      </p:pic>
    </p:spTree>
    <p:extLst>
      <p:ext uri="{BB962C8B-B14F-4D97-AF65-F5344CB8AC3E}">
        <p14:creationId xmlns:p14="http://schemas.microsoft.com/office/powerpoint/2010/main" val="39993395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1"/>
          <p:cNvSpPr txBox="1">
            <a:spLocks/>
          </p:cNvSpPr>
          <p:nvPr/>
        </p:nvSpPr>
        <p:spPr>
          <a:xfrm>
            <a:off x="-2" y="365125"/>
            <a:ext cx="7000877" cy="777875"/>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Top tips to staying safe online  </a:t>
            </a:r>
          </a:p>
        </p:txBody>
      </p:sp>
      <p:pic>
        <p:nvPicPr>
          <p:cNvPr id="2050" name="Picture 2" descr="http://17026-presscdn-0-98.pagely.netdna-cdn.com/wp-content/uploads/sites/11/2016/11/AdobeStock_113496780-634x0-c-default.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9700" y="1731629"/>
            <a:ext cx="6038850" cy="382905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8676" y="1383481"/>
            <a:ext cx="5584054" cy="4893647"/>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rPr>
              <a:t>Have a secure password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 careful what you post online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If you are a victim of cyberbullying, do not answer back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Never open email attachments or click on links from strangers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Watch out for email scams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Beware that even emails from friends can be suspicious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If you get hacked, change your password immediately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Use a firewall, anti-virus programme and anti-spyware programme</a:t>
            </a:r>
          </a:p>
        </p:txBody>
      </p:sp>
      <p:pic>
        <p:nvPicPr>
          <p:cNvPr id="6" name="Picture 5">
            <a:extLst>
              <a:ext uri="{FF2B5EF4-FFF2-40B4-BE49-F238E27FC236}">
                <a16:creationId xmlns:a16="http://schemas.microsoft.com/office/drawing/2014/main" id="{ED8B4A6E-97E1-4FD0-BD3F-C7D10229990C}"/>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03826" y="346835"/>
            <a:ext cx="2793014" cy="434097"/>
          </a:xfrm>
          <a:prstGeom prst="rect">
            <a:avLst/>
          </a:prstGeom>
          <a:noFill/>
          <a:ln>
            <a:noFill/>
          </a:ln>
        </p:spPr>
      </p:pic>
    </p:spTree>
    <p:extLst>
      <p:ext uri="{BB962C8B-B14F-4D97-AF65-F5344CB8AC3E}">
        <p14:creationId xmlns:p14="http://schemas.microsoft.com/office/powerpoint/2010/main" val="39442865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igital Footprints: What Do Your Footprints Say?">
            <a:extLst>
              <a:ext uri="{FF2B5EF4-FFF2-40B4-BE49-F238E27FC236}">
                <a16:creationId xmlns:a16="http://schemas.microsoft.com/office/drawing/2014/main" id="{723DF726-4769-41DD-9728-8A36A96C52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5498" y="0"/>
            <a:ext cx="10287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0E9A13C-FF7A-4CDA-BA02-89A78248CA1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23DEE95-4B80-4FEA-BF76-8FF6DB42C7F7}"/>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996A5CB2-6E64-4689-A69E-D1CC26CCA223}"/>
              </a:ext>
            </a:extLst>
          </p:cNvPr>
          <p:cNvPicPr>
            <a:picLocks noChangeAspect="1"/>
          </p:cNvPicPr>
          <p:nvPr/>
        </p:nvPicPr>
        <p:blipFill rotWithShape="1">
          <a:blip r:embed="rId3"/>
          <a:srcRect t="8280" b="5123"/>
          <a:stretch/>
        </p:blipFill>
        <p:spPr>
          <a:xfrm>
            <a:off x="-77002" y="380198"/>
            <a:ext cx="12192000" cy="5938788"/>
          </a:xfrm>
          <a:prstGeom prst="rect">
            <a:avLst/>
          </a:prstGeom>
        </p:spPr>
      </p:pic>
      <p:sp>
        <p:nvSpPr>
          <p:cNvPr id="5" name="Oval 4">
            <a:extLst>
              <a:ext uri="{FF2B5EF4-FFF2-40B4-BE49-F238E27FC236}">
                <a16:creationId xmlns:a16="http://schemas.microsoft.com/office/drawing/2014/main" id="{CC31190D-A2C5-4F3F-9122-2E86B004FC05}"/>
              </a:ext>
            </a:extLst>
          </p:cNvPr>
          <p:cNvSpPr/>
          <p:nvPr/>
        </p:nvSpPr>
        <p:spPr>
          <a:xfrm>
            <a:off x="3339966" y="3349592"/>
            <a:ext cx="1617045" cy="183842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91061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Image result for social media and emo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1625600"/>
            <a:ext cx="7036358" cy="502086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1"/>
          <p:cNvSpPr txBox="1">
            <a:spLocks/>
          </p:cNvSpPr>
          <p:nvPr/>
        </p:nvSpPr>
        <p:spPr>
          <a:xfrm>
            <a:off x="-2" y="365125"/>
            <a:ext cx="9804893" cy="1260475"/>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2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a:t>
            </a:r>
            <a:r>
              <a:rPr kumimoji="0" lang="en-GB" sz="40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What behaviours &amp; emotions can social media make you display? </a:t>
            </a:r>
          </a:p>
        </p:txBody>
      </p:sp>
      <p:pic>
        <p:nvPicPr>
          <p:cNvPr id="2050" name="Picture 2" descr="http://images.medicaldaily.com/sites/medicaldaily.com/files/styles/headline/public/2014/06/16/facebook.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5714" y="1857066"/>
            <a:ext cx="4716927" cy="314461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6234112" y="4920539"/>
            <a:ext cx="5957888" cy="1592262"/>
          </a:xfrm>
          <a:prstGeom prst="rect">
            <a:avLst/>
          </a:prstGeom>
          <a:solidFill>
            <a:srgbClr val="DC4A38"/>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How do things on social media impact your life offline?</a:t>
            </a:r>
          </a:p>
        </p:txBody>
      </p:sp>
      <p:pic>
        <p:nvPicPr>
          <p:cNvPr id="8" name="Picture 7">
            <a:extLst>
              <a:ext uri="{FF2B5EF4-FFF2-40B4-BE49-F238E27FC236}">
                <a16:creationId xmlns:a16="http://schemas.microsoft.com/office/drawing/2014/main" id="{DA8591DD-1986-4ED1-977C-18AF082CE3DF}"/>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804891" y="133660"/>
            <a:ext cx="2167750" cy="364282"/>
          </a:xfrm>
          <a:prstGeom prst="rect">
            <a:avLst/>
          </a:prstGeom>
          <a:noFill/>
          <a:ln>
            <a:noFill/>
          </a:ln>
        </p:spPr>
      </p:pic>
    </p:spTree>
    <p:extLst>
      <p:ext uri="{BB962C8B-B14F-4D97-AF65-F5344CB8AC3E}">
        <p14:creationId xmlns:p14="http://schemas.microsoft.com/office/powerpoint/2010/main" val="348421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1"/>
          <p:cNvSpPr txBox="1">
            <a:spLocks/>
          </p:cNvSpPr>
          <p:nvPr/>
        </p:nvSpPr>
        <p:spPr>
          <a:xfrm>
            <a:off x="0" y="330401"/>
            <a:ext cx="7686675" cy="1025727"/>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Effects of social media on sleep </a:t>
            </a:r>
          </a:p>
        </p:txBody>
      </p:sp>
      <p:pic>
        <p:nvPicPr>
          <p:cNvPr id="3" name="Picture 2"/>
          <p:cNvPicPr>
            <a:picLocks noChangeAspect="1"/>
          </p:cNvPicPr>
          <p:nvPr/>
        </p:nvPicPr>
        <p:blipFill>
          <a:blip r:embed="rId2"/>
          <a:stretch>
            <a:fillRect/>
          </a:stretch>
        </p:blipFill>
        <p:spPr>
          <a:xfrm>
            <a:off x="6676830" y="1427243"/>
            <a:ext cx="5324671" cy="4697568"/>
          </a:xfrm>
          <a:prstGeom prst="rect">
            <a:avLst/>
          </a:prstGeom>
        </p:spPr>
      </p:pic>
      <p:sp>
        <p:nvSpPr>
          <p:cNvPr id="6" name="Rectangle 5"/>
          <p:cNvSpPr/>
          <p:nvPr/>
        </p:nvSpPr>
        <p:spPr>
          <a:xfrm>
            <a:off x="10354896" y="6124811"/>
            <a:ext cx="1646605" cy="369332"/>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lumMod val="85000"/>
                    <a:lumOff val="15000"/>
                  </a:prstClr>
                </a:solidFill>
                <a:effectLst/>
                <a:uLnTx/>
                <a:uFillTx/>
                <a:latin typeface="Arial" panose="020B0604020202020204" pitchFamily="34" charset="0"/>
                <a:ea typeface="+mn-ea"/>
                <a:cs typeface="Arial" panose="020B0604020202020204" pitchFamily="34" charset="0"/>
              </a:rPr>
              <a:t>Source: Mind</a:t>
            </a:r>
          </a:p>
        </p:txBody>
      </p:sp>
      <p:pic>
        <p:nvPicPr>
          <p:cNvPr id="6146" name="Picture 2" descr="Image result for social media and slee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6431" y="3904464"/>
            <a:ext cx="4708507" cy="258967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06431" y="1644259"/>
            <a:ext cx="6170399" cy="1938992"/>
          </a:xfrm>
          <a:prstGeom prst="rect">
            <a:avLst/>
          </a:prstGeom>
          <a:solidFill>
            <a:srgbClr val="E02926"/>
          </a:solid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Who checks their phone before bed?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Who checks their phone in the middle of the night?</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Have you not been able to sleep after checking social media? </a:t>
            </a:r>
          </a:p>
        </p:txBody>
      </p:sp>
      <p:pic>
        <p:nvPicPr>
          <p:cNvPr id="9" name="Picture 8">
            <a:extLst>
              <a:ext uri="{FF2B5EF4-FFF2-40B4-BE49-F238E27FC236}">
                <a16:creationId xmlns:a16="http://schemas.microsoft.com/office/drawing/2014/main" id="{C54C2E8A-AAA3-4DF5-8095-61D08BB4BD89}"/>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03826" y="346835"/>
            <a:ext cx="2793014" cy="434097"/>
          </a:xfrm>
          <a:prstGeom prst="rect">
            <a:avLst/>
          </a:prstGeom>
          <a:noFill/>
          <a:ln>
            <a:noFill/>
          </a:ln>
        </p:spPr>
      </p:pic>
    </p:spTree>
    <p:extLst>
      <p:ext uri="{BB962C8B-B14F-4D97-AF65-F5344CB8AC3E}">
        <p14:creationId xmlns:p14="http://schemas.microsoft.com/office/powerpoint/2010/main" val="3740279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77671"/>
            <a:ext cx="10515600" cy="854075"/>
          </a:xfrm>
          <a:solidFill>
            <a:srgbClr val="538CBD"/>
          </a:solidFill>
        </p:spPr>
        <p:txBody>
          <a:bodyPr/>
          <a:lstStyle/>
          <a:p>
            <a:r>
              <a:rPr lang="en-GB" dirty="0">
                <a:solidFill>
                  <a:schemeClr val="bg1"/>
                </a:solidFill>
                <a:latin typeface="Arial" panose="020B0604020202020204" pitchFamily="34" charset="0"/>
                <a:cs typeface="Arial" panose="020B0604020202020204" pitchFamily="34" charset="0"/>
              </a:rPr>
              <a:t>Always be responsible on social media</a:t>
            </a:r>
          </a:p>
        </p:txBody>
      </p:sp>
      <p:sp>
        <p:nvSpPr>
          <p:cNvPr id="3" name="Content Placeholder 2"/>
          <p:cNvSpPr>
            <a:spLocks noGrp="1"/>
          </p:cNvSpPr>
          <p:nvPr>
            <p:ph idx="1"/>
          </p:nvPr>
        </p:nvSpPr>
        <p:spPr>
          <a:xfrm>
            <a:off x="7586663" y="1629504"/>
            <a:ext cx="4129088" cy="2833566"/>
          </a:xfrm>
          <a:solidFill>
            <a:srgbClr val="FF0066"/>
          </a:solidFill>
        </p:spPr>
        <p:txBody>
          <a:bodyPr>
            <a:noAutofit/>
          </a:bodyPr>
          <a:lstStyle/>
          <a:p>
            <a:r>
              <a:rPr lang="en-GB" dirty="0">
                <a:solidFill>
                  <a:schemeClr val="bg1"/>
                </a:solidFill>
                <a:latin typeface="Arial" panose="020B0604020202020204" pitchFamily="34" charset="0"/>
                <a:cs typeface="Arial" panose="020B0604020202020204" pitchFamily="34" charset="0"/>
              </a:rPr>
              <a:t>Take screen shots or find another way to record/document the post in order to show it to a trusted person who can help intervene. </a:t>
            </a:r>
          </a:p>
        </p:txBody>
      </p:sp>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Rectangle 5"/>
          <p:cNvSpPr/>
          <p:nvPr/>
        </p:nvSpPr>
        <p:spPr>
          <a:xfrm>
            <a:off x="276225" y="1763434"/>
            <a:ext cx="3511153" cy="1815882"/>
          </a:xfrm>
          <a:prstGeom prst="rect">
            <a:avLst/>
          </a:prstGeom>
          <a:solidFill>
            <a:srgbClr val="FF0066"/>
          </a:solid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What you post impacts yourself, people you care about and others. </a:t>
            </a:r>
          </a:p>
        </p:txBody>
      </p:sp>
      <p:sp>
        <p:nvSpPr>
          <p:cNvPr id="7" name="Rectangle 6"/>
          <p:cNvSpPr/>
          <p:nvPr/>
        </p:nvSpPr>
        <p:spPr>
          <a:xfrm>
            <a:off x="276225" y="4463070"/>
            <a:ext cx="5281613" cy="1815882"/>
          </a:xfrm>
          <a:prstGeom prst="rect">
            <a:avLst/>
          </a:prstGeom>
          <a:solidFill>
            <a:schemeClr val="bg1">
              <a:lumMod val="50000"/>
            </a:schemeClr>
          </a:solid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Employers, colleges, schools, and the police can monitor your online activity, including private messages</a:t>
            </a:r>
            <a:endParaRPr kumimoji="0" lang="en-GB"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Rectangle 7"/>
          <p:cNvSpPr/>
          <p:nvPr/>
        </p:nvSpPr>
        <p:spPr>
          <a:xfrm>
            <a:off x="3923109" y="1692725"/>
            <a:ext cx="3527822" cy="2246769"/>
          </a:xfrm>
          <a:prstGeom prst="rect">
            <a:avLst/>
          </a:prstGeom>
          <a:solidFill>
            <a:schemeClr val="bg1">
              <a:lumMod val="50000"/>
            </a:schemeClr>
          </a:solid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Content can still be accessed from the site’s servers after it is deleted by the user. </a:t>
            </a:r>
          </a:p>
        </p:txBody>
      </p:sp>
      <p:sp>
        <p:nvSpPr>
          <p:cNvPr id="9" name="Rectangle 8"/>
          <p:cNvSpPr/>
          <p:nvPr/>
        </p:nvSpPr>
        <p:spPr>
          <a:xfrm>
            <a:off x="6762750" y="4723265"/>
            <a:ext cx="4467225" cy="1384995"/>
          </a:xfrm>
          <a:prstGeom prst="rect">
            <a:avLst/>
          </a:prstGeom>
          <a:solidFill>
            <a:schemeClr val="bg1">
              <a:lumMod val="50000"/>
            </a:schemeClr>
          </a:solid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Always think before you post, and report harmful posts appropriately. </a:t>
            </a:r>
          </a:p>
        </p:txBody>
      </p:sp>
    </p:spTree>
    <p:extLst>
      <p:ext uri="{BB962C8B-B14F-4D97-AF65-F5344CB8AC3E}">
        <p14:creationId xmlns:p14="http://schemas.microsoft.com/office/powerpoint/2010/main" val="3632641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1"/>
          <p:cNvSpPr txBox="1">
            <a:spLocks/>
          </p:cNvSpPr>
          <p:nvPr/>
        </p:nvSpPr>
        <p:spPr>
          <a:xfrm>
            <a:off x="-1" y="365126"/>
            <a:ext cx="7200901" cy="749300"/>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Social media &amp; your mental health </a:t>
            </a:r>
          </a:p>
        </p:txBody>
      </p:sp>
      <p:pic>
        <p:nvPicPr>
          <p:cNvPr id="4098" name="Picture 2" descr="http://4.bp.blogspot.com/-h8Rq4QGYr3Q/VHS39dONk7I/AAAAAAAABFg/vxz2ASfUWSk/s1600/emotional-dra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172" y="1628774"/>
            <a:ext cx="6731181" cy="464017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932041" y="1998544"/>
            <a:ext cx="3995738" cy="4031873"/>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202020"/>
                </a:solidFill>
                <a:effectLst/>
                <a:uLnTx/>
                <a:uFillTx/>
                <a:latin typeface="Arial" panose="020B0604020202020204" pitchFamily="34" charset="0"/>
                <a:ea typeface="+mn-ea"/>
                <a:cs typeface="Arial" panose="020B0604020202020204" pitchFamily="34" charset="0"/>
              </a:rPr>
              <a:t>Young people who spend more than</a:t>
            </a:r>
            <a:r>
              <a:rPr kumimoji="0" lang="en-GB" sz="3200" b="1" i="0" u="none" strike="noStrike" kern="1200" cap="none" spc="0" normalizeH="0" baseline="0" noProof="0" dirty="0">
                <a:ln>
                  <a:noFill/>
                </a:ln>
                <a:solidFill>
                  <a:srgbClr val="202020"/>
                </a:solidFill>
                <a:effectLst/>
                <a:uLnTx/>
                <a:uFillTx/>
                <a:latin typeface="Arial" panose="020B0604020202020204" pitchFamily="34" charset="0"/>
                <a:ea typeface="+mn-ea"/>
                <a:cs typeface="Arial" panose="020B0604020202020204" pitchFamily="34" charset="0"/>
              </a:rPr>
              <a:t> two hours </a:t>
            </a:r>
            <a:r>
              <a:rPr kumimoji="0" lang="en-GB" sz="3200" b="0" i="0" u="none" strike="noStrike" kern="1200" cap="none" spc="0" normalizeH="0" baseline="0" noProof="0" dirty="0">
                <a:ln>
                  <a:noFill/>
                </a:ln>
                <a:solidFill>
                  <a:srgbClr val="202020"/>
                </a:solidFill>
                <a:effectLst/>
                <a:uLnTx/>
                <a:uFillTx/>
                <a:latin typeface="Arial" panose="020B0604020202020204" pitchFamily="34" charset="0"/>
                <a:ea typeface="+mn-ea"/>
                <a:cs typeface="Arial" panose="020B0604020202020204" pitchFamily="34" charset="0"/>
              </a:rPr>
              <a:t>a day on social networking sites are more likely to report </a:t>
            </a:r>
            <a:r>
              <a:rPr kumimoji="0" lang="en-GB" sz="3200" b="1" i="0" u="none" strike="noStrike" kern="1200" cap="none" spc="0" normalizeH="0" baseline="0" noProof="0" dirty="0">
                <a:ln>
                  <a:noFill/>
                </a:ln>
                <a:solidFill>
                  <a:srgbClr val="202020"/>
                </a:solidFill>
                <a:effectLst/>
                <a:uLnTx/>
                <a:uFillTx/>
                <a:latin typeface="Arial" panose="020B0604020202020204" pitchFamily="34" charset="0"/>
                <a:ea typeface="+mn-ea"/>
                <a:cs typeface="Arial" panose="020B0604020202020204" pitchFamily="34" charset="0"/>
              </a:rPr>
              <a:t>psychological distress</a:t>
            </a:r>
            <a:r>
              <a:rPr kumimoji="0" lang="en-GB" sz="1800" b="0" i="0" u="none" strike="noStrike" kern="1200" cap="none" spc="0" normalizeH="0" baseline="0" noProof="0" dirty="0">
                <a:ln>
                  <a:noFill/>
                </a:ln>
                <a:solidFill>
                  <a:srgbClr val="202020"/>
                </a:solidFill>
                <a:effectLst/>
                <a:uLnTx/>
                <a:uFillTx/>
                <a:latin typeface="PT Serif"/>
                <a:ea typeface="+mn-ea"/>
                <a:cs typeface="+mn-cs"/>
              </a:rPr>
              <a: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p:cNvSpPr txBox="1"/>
          <p:nvPr/>
        </p:nvSpPr>
        <p:spPr>
          <a:xfrm>
            <a:off x="6977253" y="632785"/>
            <a:ext cx="895351" cy="450892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700" b="0" i="0" u="none" strike="noStrike" kern="1200" cap="none" spc="0" normalizeH="0" baseline="0" noProof="0" dirty="0">
                <a:ln>
                  <a:noFill/>
                </a:ln>
                <a:solidFill>
                  <a:srgbClr val="006666"/>
                </a:solidFill>
                <a:effectLst/>
                <a:uLnTx/>
                <a:uFillTx/>
                <a:latin typeface="Arial" panose="020B0604020202020204" pitchFamily="34" charset="0"/>
                <a:ea typeface="+mn-ea"/>
                <a:cs typeface="Arial" panose="020B0604020202020204" pitchFamily="34" charset="0"/>
              </a:rPr>
              <a:t>“</a:t>
            </a:r>
            <a:endParaRPr kumimoji="0" lang="en-GB" sz="1800" b="0" i="0" u="none" strike="noStrike" kern="1200" cap="none" spc="0" normalizeH="0" baseline="0" noProof="0" dirty="0">
              <a:ln>
                <a:noFill/>
              </a:ln>
              <a:solidFill>
                <a:srgbClr val="006666"/>
              </a:solidFill>
              <a:effectLst/>
              <a:uLnTx/>
              <a:uFillTx/>
              <a:latin typeface="Arial" panose="020B0604020202020204" pitchFamily="34" charset="0"/>
              <a:ea typeface="+mn-ea"/>
              <a:cs typeface="Arial" panose="020B0604020202020204" pitchFamily="34" charset="0"/>
            </a:endParaRPr>
          </a:p>
        </p:txBody>
      </p:sp>
      <p:sp>
        <p:nvSpPr>
          <p:cNvPr id="8" name="Rectangle 7"/>
          <p:cNvSpPr/>
          <p:nvPr/>
        </p:nvSpPr>
        <p:spPr>
          <a:xfrm>
            <a:off x="10339486" y="4603536"/>
            <a:ext cx="1752403" cy="450892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600" b="0" i="0" u="none" strike="noStrike" kern="1200" cap="none" spc="0" normalizeH="0" baseline="0" noProof="0" dirty="0">
                <a:ln>
                  <a:noFill/>
                </a:ln>
                <a:solidFill>
                  <a:srgbClr val="006666"/>
                </a:solidFill>
                <a:effectLst/>
                <a:uLnTx/>
                <a:uFillTx/>
                <a:latin typeface="Arial" panose="020B0604020202020204" pitchFamily="34" charset="0"/>
                <a:ea typeface="+mn-ea"/>
                <a:cs typeface="Arial" panose="020B0604020202020204" pitchFamily="34" charset="0"/>
              </a:rPr>
              <a:t> </a:t>
            </a:r>
            <a:r>
              <a:rPr kumimoji="0" lang="en-GB" sz="28700" b="0" i="0" u="none" strike="noStrike" kern="1200" cap="none" spc="0" normalizeH="0" baseline="0" noProof="0" dirty="0">
                <a:ln>
                  <a:noFill/>
                </a:ln>
                <a:solidFill>
                  <a:srgbClr val="006666"/>
                </a:solidFill>
                <a:effectLst/>
                <a:uLnTx/>
                <a:uFillTx/>
                <a:latin typeface="Arial" panose="020B0604020202020204" pitchFamily="34" charset="0"/>
                <a:ea typeface="+mn-ea"/>
                <a:cs typeface="Arial" panose="020B0604020202020204" pitchFamily="34" charset="0"/>
              </a:rPr>
              <a:t>”</a:t>
            </a:r>
            <a:endParaRPr kumimoji="0" lang="en-GB" sz="4800" b="0" i="0" u="none" strike="noStrike" kern="1200" cap="none" spc="0" normalizeH="0" baseline="0" noProof="0" dirty="0">
              <a:ln>
                <a:noFill/>
              </a:ln>
              <a:solidFill>
                <a:srgbClr val="006666"/>
              </a:solidFill>
              <a:effectLst/>
              <a:uLnTx/>
              <a:uFillTx/>
              <a:latin typeface="Arial" panose="020B0604020202020204" pitchFamily="34" charset="0"/>
              <a:ea typeface="+mn-ea"/>
              <a:cs typeface="Arial" panose="020B0604020202020204" pitchFamily="34" charset="0"/>
            </a:endParaRPr>
          </a:p>
        </p:txBody>
      </p:sp>
      <p:pic>
        <p:nvPicPr>
          <p:cNvPr id="9" name="Picture 8">
            <a:extLst>
              <a:ext uri="{FF2B5EF4-FFF2-40B4-BE49-F238E27FC236}">
                <a16:creationId xmlns:a16="http://schemas.microsoft.com/office/drawing/2014/main" id="{9527D50E-7919-43F9-8AAF-75BEFD3C2C60}"/>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03826" y="346835"/>
            <a:ext cx="2793014" cy="434097"/>
          </a:xfrm>
          <a:prstGeom prst="rect">
            <a:avLst/>
          </a:prstGeom>
          <a:noFill/>
          <a:ln>
            <a:noFill/>
          </a:ln>
        </p:spPr>
      </p:pic>
    </p:spTree>
    <p:extLst>
      <p:ext uri="{BB962C8B-B14F-4D97-AF65-F5344CB8AC3E}">
        <p14:creationId xmlns:p14="http://schemas.microsoft.com/office/powerpoint/2010/main" val="1940059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1"/>
          <p:cNvSpPr txBox="1">
            <a:spLocks/>
          </p:cNvSpPr>
          <p:nvPr/>
        </p:nvSpPr>
        <p:spPr>
          <a:xfrm>
            <a:off x="-1" y="365126"/>
            <a:ext cx="8158164" cy="749300"/>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Discuss each of these posts…</a:t>
            </a:r>
          </a:p>
        </p:txBody>
      </p:sp>
      <p:pic>
        <p:nvPicPr>
          <p:cNvPr id="8" name="Picture 7"/>
          <p:cNvPicPr>
            <a:picLocks noChangeAspect="1"/>
          </p:cNvPicPr>
          <p:nvPr/>
        </p:nvPicPr>
        <p:blipFill>
          <a:blip r:embed="rId2"/>
          <a:stretch>
            <a:fillRect/>
          </a:stretch>
        </p:blipFill>
        <p:spPr>
          <a:xfrm>
            <a:off x="0" y="1106741"/>
            <a:ext cx="5614988" cy="5539720"/>
          </a:xfrm>
          <a:prstGeom prst="rect">
            <a:avLst/>
          </a:prstGeom>
        </p:spPr>
      </p:pic>
      <p:pic>
        <p:nvPicPr>
          <p:cNvPr id="10" name="Picture 9"/>
          <p:cNvPicPr>
            <a:picLocks noChangeAspect="1"/>
          </p:cNvPicPr>
          <p:nvPr/>
        </p:nvPicPr>
        <p:blipFill rotWithShape="1">
          <a:blip r:embed="rId3"/>
          <a:srcRect l="3063" t="14710" r="3346" b="14990"/>
          <a:stretch/>
        </p:blipFill>
        <p:spPr>
          <a:xfrm>
            <a:off x="2871787" y="1392952"/>
            <a:ext cx="9001125" cy="1155733"/>
          </a:xfrm>
          <a:prstGeom prst="rect">
            <a:avLst/>
          </a:prstGeom>
        </p:spPr>
      </p:pic>
      <p:pic>
        <p:nvPicPr>
          <p:cNvPr id="11" name="Picture 10"/>
          <p:cNvPicPr>
            <a:picLocks noChangeAspect="1"/>
          </p:cNvPicPr>
          <p:nvPr/>
        </p:nvPicPr>
        <p:blipFill rotWithShape="1">
          <a:blip r:embed="rId4"/>
          <a:srcRect l="3452" t="13918" r="3063" b="12883"/>
          <a:stretch/>
        </p:blipFill>
        <p:spPr>
          <a:xfrm>
            <a:off x="2871786" y="2572617"/>
            <a:ext cx="9001125" cy="1677546"/>
          </a:xfrm>
          <a:prstGeom prst="rect">
            <a:avLst/>
          </a:prstGeom>
        </p:spPr>
      </p:pic>
      <p:pic>
        <p:nvPicPr>
          <p:cNvPr id="12" name="Picture 11"/>
          <p:cNvPicPr>
            <a:picLocks noChangeAspect="1"/>
          </p:cNvPicPr>
          <p:nvPr/>
        </p:nvPicPr>
        <p:blipFill rotWithShape="1">
          <a:blip r:embed="rId5"/>
          <a:srcRect l="3681" t="9734" r="1841" b="11463"/>
          <a:stretch/>
        </p:blipFill>
        <p:spPr>
          <a:xfrm>
            <a:off x="2871786" y="4264747"/>
            <a:ext cx="9001125" cy="1256651"/>
          </a:xfrm>
          <a:prstGeom prst="rect">
            <a:avLst/>
          </a:prstGeom>
        </p:spPr>
      </p:pic>
      <p:pic>
        <p:nvPicPr>
          <p:cNvPr id="13" name="Picture 12"/>
          <p:cNvPicPr>
            <a:picLocks noChangeAspect="1"/>
          </p:cNvPicPr>
          <p:nvPr/>
        </p:nvPicPr>
        <p:blipFill rotWithShape="1">
          <a:blip r:embed="rId6"/>
          <a:srcRect l="2805" t="10071" r="4165" b="19744"/>
          <a:stretch/>
        </p:blipFill>
        <p:spPr>
          <a:xfrm>
            <a:off x="2871786" y="5489172"/>
            <a:ext cx="9001125" cy="1157287"/>
          </a:xfrm>
          <a:prstGeom prst="rect">
            <a:avLst/>
          </a:prstGeom>
        </p:spPr>
      </p:pic>
      <p:pic>
        <p:nvPicPr>
          <p:cNvPr id="9" name="Picture 8">
            <a:extLst>
              <a:ext uri="{FF2B5EF4-FFF2-40B4-BE49-F238E27FC236}">
                <a16:creationId xmlns:a16="http://schemas.microsoft.com/office/drawing/2014/main" id="{EFFDB0FF-C69C-4894-8704-0BAF82C253AC}"/>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03826" y="346835"/>
            <a:ext cx="2793014" cy="434097"/>
          </a:xfrm>
          <a:prstGeom prst="rect">
            <a:avLst/>
          </a:prstGeom>
          <a:noFill/>
          <a:ln>
            <a:noFill/>
          </a:ln>
        </p:spPr>
      </p:pic>
    </p:spTree>
    <p:extLst>
      <p:ext uri="{BB962C8B-B14F-4D97-AF65-F5344CB8AC3E}">
        <p14:creationId xmlns:p14="http://schemas.microsoft.com/office/powerpoint/2010/main" val="58656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1"/>
          <p:cNvSpPr txBox="1">
            <a:spLocks/>
          </p:cNvSpPr>
          <p:nvPr/>
        </p:nvSpPr>
        <p:spPr>
          <a:xfrm>
            <a:off x="-2" y="365126"/>
            <a:ext cx="8815390" cy="749300"/>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SUMMARY - Always be responsible online</a:t>
            </a:r>
          </a:p>
        </p:txBody>
      </p:sp>
      <p:pic>
        <p:nvPicPr>
          <p:cNvPr id="8" name="Picture 2" descr="Teenager using pho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97093" y="2446474"/>
            <a:ext cx="4875796" cy="324545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09002" y="1618285"/>
            <a:ext cx="6477548" cy="4524315"/>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What you post impacts yourself, people you care about and others. </a:t>
            </a: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Employers, colleges, schools, and the police can monitor your online activity, including private messages.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Content can still be accessed from the site’s servers after it is deleted by the user.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Always think before you post, and report harmful posts appropriately.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Take screen shots or find another way to record/document the post in order to show it to a trusted person who can help intervene. </a:t>
            </a:r>
          </a:p>
        </p:txBody>
      </p:sp>
      <p:pic>
        <p:nvPicPr>
          <p:cNvPr id="7" name="Picture 6">
            <a:extLst>
              <a:ext uri="{FF2B5EF4-FFF2-40B4-BE49-F238E27FC236}">
                <a16:creationId xmlns:a16="http://schemas.microsoft.com/office/drawing/2014/main" id="{31E2FD4C-2101-42A7-8A01-2F66AD2B5A97}"/>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03826" y="346835"/>
            <a:ext cx="2793014" cy="434097"/>
          </a:xfrm>
          <a:prstGeom prst="rect">
            <a:avLst/>
          </a:prstGeom>
          <a:noFill/>
          <a:ln>
            <a:noFill/>
          </a:ln>
        </p:spPr>
      </p:pic>
    </p:spTree>
    <p:extLst>
      <p:ext uri="{BB962C8B-B14F-4D97-AF65-F5344CB8AC3E}">
        <p14:creationId xmlns:p14="http://schemas.microsoft.com/office/powerpoint/2010/main" val="351961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itle 1"/>
          <p:cNvSpPr txBox="1">
            <a:spLocks/>
          </p:cNvSpPr>
          <p:nvPr/>
        </p:nvSpPr>
        <p:spPr>
          <a:xfrm>
            <a:off x="-2" y="365125"/>
            <a:ext cx="9804893" cy="1126816"/>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THINK</a:t>
            </a: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do you know anyone or have you ever been a victim of cyberbullying?  </a:t>
            </a:r>
          </a:p>
        </p:txBody>
      </p:sp>
      <p:sp>
        <p:nvSpPr>
          <p:cNvPr id="2" name="Content Placeholder 1"/>
          <p:cNvSpPr>
            <a:spLocks noGrp="1"/>
          </p:cNvSpPr>
          <p:nvPr>
            <p:ph idx="1"/>
          </p:nvPr>
        </p:nvSpPr>
        <p:spPr>
          <a:xfrm>
            <a:off x="452438" y="1857066"/>
            <a:ext cx="5291138" cy="2186606"/>
          </a:xfrm>
        </p:spPr>
        <p:txBody>
          <a:bodyPr>
            <a:normAutofit/>
          </a:bodyPr>
          <a:lstStyle/>
          <a:p>
            <a:pPr marL="0" indent="0">
              <a:buNone/>
            </a:pPr>
            <a:r>
              <a:rPr lang="en-GB" sz="3200" dirty="0">
                <a:latin typeface="Arial" panose="020B0604020202020204" pitchFamily="34" charset="0"/>
                <a:cs typeface="Arial" panose="020B0604020202020204" pitchFamily="34" charset="0"/>
              </a:rPr>
              <a:t>A situation in which they felt harassed, bullied, or hurt by the actions or words of another </a:t>
            </a:r>
          </a:p>
          <a:p>
            <a:pPr marL="0" indent="0">
              <a:buNone/>
            </a:pPr>
            <a:endParaRPr lang="en-GB" sz="32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6748463" y="1857066"/>
            <a:ext cx="4491618" cy="4655735"/>
          </a:xfrm>
          <a:prstGeom prst="rect">
            <a:avLst/>
          </a:prstGeom>
        </p:spPr>
      </p:pic>
      <p:sp>
        <p:nvSpPr>
          <p:cNvPr id="6" name="Rectangle 5"/>
          <p:cNvSpPr/>
          <p:nvPr/>
        </p:nvSpPr>
        <p:spPr>
          <a:xfrm>
            <a:off x="469106" y="4094729"/>
            <a:ext cx="5776913" cy="1569660"/>
          </a:xfrm>
          <a:prstGeom prst="rect">
            <a:avLst/>
          </a:prstGeom>
          <a:solidFill>
            <a:srgbClr val="00CC99"/>
          </a:solid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Nearly 43% of kids have been bullied online. 1 in 4 has had it happen more than once</a:t>
            </a:r>
          </a:p>
        </p:txBody>
      </p:sp>
    </p:spTree>
    <p:extLst>
      <p:ext uri="{BB962C8B-B14F-4D97-AF65-F5344CB8AC3E}">
        <p14:creationId xmlns:p14="http://schemas.microsoft.com/office/powerpoint/2010/main" val="37869145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1"/>
          <p:cNvSpPr txBox="1">
            <a:spLocks/>
          </p:cNvSpPr>
          <p:nvPr/>
        </p:nvSpPr>
        <p:spPr>
          <a:xfrm>
            <a:off x="0" y="235788"/>
            <a:ext cx="8629650" cy="1020364"/>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1"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GROUP TASK</a:t>
            </a: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Cyber bullying vs face-to-face bullying </a:t>
            </a:r>
          </a:p>
        </p:txBody>
      </p:sp>
      <p:graphicFrame>
        <p:nvGraphicFramePr>
          <p:cNvPr id="7" name="Table 6"/>
          <p:cNvGraphicFramePr>
            <a:graphicFrameLocks noGrp="1"/>
          </p:cNvGraphicFramePr>
          <p:nvPr>
            <p:extLst/>
          </p:nvPr>
        </p:nvGraphicFramePr>
        <p:xfrm>
          <a:off x="787400" y="1964483"/>
          <a:ext cx="9571038" cy="4209434"/>
        </p:xfrm>
        <a:graphic>
          <a:graphicData uri="http://schemas.openxmlformats.org/drawingml/2006/table">
            <a:tbl>
              <a:tblPr firstRow="1" bandRow="1">
                <a:tableStyleId>{5C22544A-7EE6-4342-B048-85BDC9FD1C3A}</a:tableStyleId>
              </a:tblPr>
              <a:tblGrid>
                <a:gridCol w="4785519">
                  <a:extLst>
                    <a:ext uri="{9D8B030D-6E8A-4147-A177-3AD203B41FA5}">
                      <a16:colId xmlns:a16="http://schemas.microsoft.com/office/drawing/2014/main" val="20000"/>
                    </a:ext>
                  </a:extLst>
                </a:gridCol>
                <a:gridCol w="4785519">
                  <a:extLst>
                    <a:ext uri="{9D8B030D-6E8A-4147-A177-3AD203B41FA5}">
                      <a16:colId xmlns:a16="http://schemas.microsoft.com/office/drawing/2014/main" val="20001"/>
                    </a:ext>
                  </a:extLst>
                </a:gridCol>
              </a:tblGrid>
              <a:tr h="460394">
                <a:tc>
                  <a:txBody>
                    <a:bodyPr/>
                    <a:lstStyle/>
                    <a:p>
                      <a:pPr algn="ctr"/>
                      <a:r>
                        <a:rPr lang="en-GB" sz="2400" dirty="0">
                          <a:latin typeface="Arial" panose="020B0604020202020204" pitchFamily="34" charset="0"/>
                          <a:cs typeface="Arial" panose="020B0604020202020204" pitchFamily="34" charset="0"/>
                        </a:rPr>
                        <a:t>Face</a:t>
                      </a:r>
                      <a:r>
                        <a:rPr lang="en-GB" sz="2400" baseline="0" dirty="0">
                          <a:latin typeface="Arial" panose="020B0604020202020204" pitchFamily="34" charset="0"/>
                          <a:cs typeface="Arial" panose="020B0604020202020204" pitchFamily="34" charset="0"/>
                        </a:rPr>
                        <a:t> to face bullying </a:t>
                      </a:r>
                      <a:endParaRPr lang="en-GB" sz="2400" dirty="0">
                        <a:latin typeface="Arial" panose="020B0604020202020204" pitchFamily="34" charset="0"/>
                        <a:cs typeface="Arial" panose="020B0604020202020204" pitchFamily="34" charset="0"/>
                      </a:endParaRPr>
                    </a:p>
                  </a:txBody>
                  <a:tcPr>
                    <a:solidFill>
                      <a:srgbClr val="002060"/>
                    </a:solidFill>
                  </a:tcPr>
                </a:tc>
                <a:tc>
                  <a:txBody>
                    <a:bodyPr/>
                    <a:lstStyle/>
                    <a:p>
                      <a:pPr algn="ctr"/>
                      <a:r>
                        <a:rPr lang="en-GB" sz="2400" dirty="0">
                          <a:latin typeface="Arial" panose="020B0604020202020204" pitchFamily="34" charset="0"/>
                          <a:cs typeface="Arial" panose="020B0604020202020204" pitchFamily="34" charset="0"/>
                        </a:rPr>
                        <a:t>Cyber bullying</a:t>
                      </a:r>
                      <a:r>
                        <a:rPr lang="en-GB" sz="2400" baseline="0" dirty="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txBody>
                  <a:tcPr>
                    <a:solidFill>
                      <a:srgbClr val="C00000"/>
                    </a:solidFill>
                  </a:tcPr>
                </a:tc>
                <a:extLst>
                  <a:ext uri="{0D108BD9-81ED-4DB2-BD59-A6C34878D82A}">
                    <a16:rowId xmlns:a16="http://schemas.microsoft.com/office/drawing/2014/main" val="10000"/>
                  </a:ext>
                </a:extLst>
              </a:tr>
              <a:tr h="481119">
                <a:tc>
                  <a:txBody>
                    <a:bodyPr/>
                    <a:lstStyle/>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10001"/>
                  </a:ext>
                </a:extLst>
              </a:tr>
            </a:tbl>
          </a:graphicData>
        </a:graphic>
      </p:graphicFrame>
      <p:graphicFrame>
        <p:nvGraphicFramePr>
          <p:cNvPr id="2" name="Table 1"/>
          <p:cNvGraphicFramePr>
            <a:graphicFrameLocks noGrp="1"/>
          </p:cNvGraphicFramePr>
          <p:nvPr>
            <p:extLst/>
          </p:nvPr>
        </p:nvGraphicFramePr>
        <p:xfrm>
          <a:off x="787400" y="1893906"/>
          <a:ext cx="9571038" cy="4114800"/>
        </p:xfrm>
        <a:graphic>
          <a:graphicData uri="http://schemas.openxmlformats.org/drawingml/2006/table">
            <a:tbl>
              <a:tblPr firstRow="1" bandRow="1">
                <a:tableStyleId>{5C22544A-7EE6-4342-B048-85BDC9FD1C3A}</a:tableStyleId>
              </a:tblPr>
              <a:tblGrid>
                <a:gridCol w="4785519">
                  <a:extLst>
                    <a:ext uri="{9D8B030D-6E8A-4147-A177-3AD203B41FA5}">
                      <a16:colId xmlns:a16="http://schemas.microsoft.com/office/drawing/2014/main" val="20000"/>
                    </a:ext>
                  </a:extLst>
                </a:gridCol>
                <a:gridCol w="4785519">
                  <a:extLst>
                    <a:ext uri="{9D8B030D-6E8A-4147-A177-3AD203B41FA5}">
                      <a16:colId xmlns:a16="http://schemas.microsoft.com/office/drawing/2014/main" val="20001"/>
                    </a:ext>
                  </a:extLst>
                </a:gridCol>
              </a:tblGrid>
              <a:tr h="219605">
                <a:tc>
                  <a:txBody>
                    <a:bodyPr/>
                    <a:lstStyle/>
                    <a:p>
                      <a:pPr algn="ctr"/>
                      <a:r>
                        <a:rPr lang="en-GB" sz="2400" dirty="0">
                          <a:latin typeface="Arial" panose="020B0604020202020204" pitchFamily="34" charset="0"/>
                          <a:cs typeface="Arial" panose="020B0604020202020204" pitchFamily="34" charset="0"/>
                        </a:rPr>
                        <a:t>Face</a:t>
                      </a:r>
                      <a:r>
                        <a:rPr lang="en-GB" sz="2400" baseline="0" dirty="0">
                          <a:latin typeface="Arial" panose="020B0604020202020204" pitchFamily="34" charset="0"/>
                          <a:cs typeface="Arial" panose="020B0604020202020204" pitchFamily="34" charset="0"/>
                        </a:rPr>
                        <a:t> to face bullying </a:t>
                      </a:r>
                      <a:endParaRPr lang="en-GB" sz="2400" dirty="0">
                        <a:latin typeface="Arial" panose="020B0604020202020204" pitchFamily="34" charset="0"/>
                        <a:cs typeface="Arial" panose="020B0604020202020204" pitchFamily="34" charset="0"/>
                      </a:endParaRPr>
                    </a:p>
                  </a:txBody>
                  <a:tcPr>
                    <a:solidFill>
                      <a:srgbClr val="002060"/>
                    </a:solidFill>
                  </a:tcPr>
                </a:tc>
                <a:tc>
                  <a:txBody>
                    <a:bodyPr/>
                    <a:lstStyle/>
                    <a:p>
                      <a:pPr algn="ctr"/>
                      <a:r>
                        <a:rPr lang="en-GB" sz="2400" dirty="0">
                          <a:latin typeface="Arial" panose="020B0604020202020204" pitchFamily="34" charset="0"/>
                          <a:cs typeface="Arial" panose="020B0604020202020204" pitchFamily="34" charset="0"/>
                        </a:rPr>
                        <a:t>Cyber-bullying</a:t>
                      </a:r>
                      <a:r>
                        <a:rPr lang="en-GB" sz="2400" baseline="0" dirty="0">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a:txBody>
                  <a:tcPr>
                    <a:solidFill>
                      <a:srgbClr val="C00000"/>
                    </a:solidFill>
                  </a:tcPr>
                </a:tc>
                <a:extLst>
                  <a:ext uri="{0D108BD9-81ED-4DB2-BD59-A6C34878D82A}">
                    <a16:rowId xmlns:a16="http://schemas.microsoft.com/office/drawing/2014/main" val="10000"/>
                  </a:ext>
                </a:extLst>
              </a:tr>
              <a:tr h="481119">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Can find a safe space or escape</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Limited</a:t>
                      </a:r>
                      <a:r>
                        <a:rPr lang="en-GB" sz="2400" baseline="0" dirty="0">
                          <a:latin typeface="Arial" panose="020B0604020202020204" pitchFamily="34" charset="0"/>
                          <a:cs typeface="Arial" panose="020B0604020202020204" pitchFamily="34" charset="0"/>
                        </a:rPr>
                        <a:t> if onlookers around</a:t>
                      </a:r>
                    </a:p>
                    <a:p>
                      <a:pPr marL="285750" indent="-285750">
                        <a:buFont typeface="Arial" panose="020B0604020202020204" pitchFamily="34" charset="0"/>
                        <a:buChar char="•"/>
                      </a:pPr>
                      <a:r>
                        <a:rPr lang="en-GB" sz="2400" baseline="0" dirty="0">
                          <a:latin typeface="Arial" panose="020B0604020202020204" pitchFamily="34" charset="0"/>
                          <a:cs typeface="Arial" panose="020B0604020202020204" pitchFamily="34" charset="0"/>
                        </a:rPr>
                        <a:t>A bully can be identified</a:t>
                      </a:r>
                    </a:p>
                    <a:p>
                      <a:pPr marL="285750" indent="-285750">
                        <a:buFont typeface="Arial" panose="020B0604020202020204" pitchFamily="34" charset="0"/>
                        <a:buChar char="•"/>
                      </a:pPr>
                      <a:r>
                        <a:rPr lang="en-GB" sz="2400" baseline="0" dirty="0">
                          <a:latin typeface="Arial" panose="020B0604020202020204" pitchFamily="34" charset="0"/>
                          <a:cs typeface="Arial" panose="020B0604020202020204" pitchFamily="34" charset="0"/>
                        </a:rPr>
                        <a:t>Can see facial and body reactions of victim and onlookers </a:t>
                      </a:r>
                      <a:endParaRPr lang="en-GB" sz="2400"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24 hrs a day</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No safe place – hard to escape</a:t>
                      </a: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Shared</a:t>
                      </a:r>
                      <a:r>
                        <a:rPr lang="en-GB" sz="2400" baseline="0" dirty="0">
                          <a:latin typeface="Arial" panose="020B0604020202020204" pitchFamily="34" charset="0"/>
                          <a:cs typeface="Arial" panose="020B0604020202020204" pitchFamily="34" charset="0"/>
                        </a:rPr>
                        <a:t> by a wide audience – can go viral in a matter of seconds</a:t>
                      </a:r>
                    </a:p>
                    <a:p>
                      <a:pPr marL="285750" indent="-285750">
                        <a:buFont typeface="Arial" panose="020B0604020202020204" pitchFamily="34" charset="0"/>
                        <a:buChar char="•"/>
                      </a:pPr>
                      <a:r>
                        <a:rPr lang="en-GB" sz="2400" baseline="0" dirty="0">
                          <a:latin typeface="Arial" panose="020B0604020202020204" pitchFamily="34" charset="0"/>
                          <a:cs typeface="Arial" panose="020B0604020202020204" pitchFamily="34" charset="0"/>
                        </a:rPr>
                        <a:t>Bully can be anonymous</a:t>
                      </a:r>
                    </a:p>
                    <a:p>
                      <a:pPr marL="285750" indent="-285750">
                        <a:buFont typeface="Arial" panose="020B0604020202020204" pitchFamily="34" charset="0"/>
                        <a:buChar char="•"/>
                      </a:pPr>
                      <a:r>
                        <a:rPr lang="en-GB" sz="2400" baseline="0" dirty="0">
                          <a:latin typeface="Arial" panose="020B0604020202020204" pitchFamily="34" charset="0"/>
                          <a:cs typeface="Arial" panose="020B0604020202020204" pitchFamily="34" charset="0"/>
                        </a:rPr>
                        <a:t>Harder to empathize with the victim</a:t>
                      </a:r>
                    </a:p>
                    <a:p>
                      <a:pPr marL="285750" indent="-285750">
                        <a:buFont typeface="Arial" panose="020B0604020202020204" pitchFamily="34" charset="0"/>
                        <a:buChar char="•"/>
                      </a:pPr>
                      <a:r>
                        <a:rPr lang="en-GB" sz="2400" baseline="0" dirty="0">
                          <a:latin typeface="Arial" panose="020B0604020202020204" pitchFamily="34" charset="0"/>
                          <a:cs typeface="Arial" panose="020B0604020202020204" pitchFamily="34" charset="0"/>
                        </a:rPr>
                        <a:t>No geographical limitations </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10001"/>
                  </a:ext>
                </a:extLst>
              </a:tr>
            </a:tbl>
          </a:graphicData>
        </a:graphic>
      </p:graphicFrame>
      <p:pic>
        <p:nvPicPr>
          <p:cNvPr id="8" name="Picture 7">
            <a:extLst>
              <a:ext uri="{FF2B5EF4-FFF2-40B4-BE49-F238E27FC236}">
                <a16:creationId xmlns:a16="http://schemas.microsoft.com/office/drawing/2014/main" id="{FC141742-1E4A-4C40-80FF-8FFF5D12CFF9}"/>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03826" y="346835"/>
            <a:ext cx="2793014" cy="434097"/>
          </a:xfrm>
          <a:prstGeom prst="rect">
            <a:avLst/>
          </a:prstGeom>
          <a:noFill/>
          <a:ln>
            <a:noFill/>
          </a:ln>
        </p:spPr>
      </p:pic>
    </p:spTree>
    <p:extLst>
      <p:ext uri="{BB962C8B-B14F-4D97-AF65-F5344CB8AC3E}">
        <p14:creationId xmlns:p14="http://schemas.microsoft.com/office/powerpoint/2010/main" val="1997616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8353" y="1491940"/>
            <a:ext cx="5747647" cy="4908859"/>
          </a:xfrm>
        </p:spPr>
        <p:txBody>
          <a:bodyPr>
            <a:noAutofit/>
          </a:bodyPr>
          <a:lstStyle/>
          <a:p>
            <a:r>
              <a:rPr lang="en-GB" sz="1800" dirty="0">
                <a:latin typeface="Arial" panose="020B0604020202020204" pitchFamily="34" charset="0"/>
                <a:cs typeface="Arial" panose="020B0604020202020204" pitchFamily="34" charset="0"/>
              </a:rPr>
              <a:t>Saving the evidence of the cyber-bullying</a:t>
            </a:r>
          </a:p>
          <a:p>
            <a:r>
              <a:rPr lang="en-GB" sz="1800" dirty="0">
                <a:latin typeface="Arial" panose="020B0604020202020204" pitchFamily="34" charset="0"/>
                <a:cs typeface="Arial" panose="020B0604020202020204" pitchFamily="34" charset="0"/>
              </a:rPr>
              <a:t>Report threats of harm</a:t>
            </a:r>
          </a:p>
          <a:p>
            <a:r>
              <a:rPr lang="en-GB" sz="1800" dirty="0">
                <a:latin typeface="Arial" panose="020B0604020202020204" pitchFamily="34" charset="0"/>
                <a:cs typeface="Arial" panose="020B0604020202020204" pitchFamily="34" charset="0"/>
              </a:rPr>
              <a:t>Report them to a trusted adult, such as a family member, teacher, or the police</a:t>
            </a:r>
          </a:p>
          <a:p>
            <a:r>
              <a:rPr lang="en-GB" sz="1800" dirty="0">
                <a:latin typeface="Arial" panose="020B0604020202020204" pitchFamily="34" charset="0"/>
                <a:cs typeface="Arial" panose="020B0604020202020204" pitchFamily="34" charset="0"/>
              </a:rPr>
              <a:t>Block their email address, cell phone number, and deleting them from social media contacts</a:t>
            </a:r>
          </a:p>
          <a:p>
            <a:r>
              <a:rPr lang="en-GB" sz="1800" dirty="0">
                <a:latin typeface="Arial" panose="020B0604020202020204" pitchFamily="34" charset="0"/>
                <a:cs typeface="Arial" panose="020B0604020202020204" pitchFamily="34" charset="0"/>
              </a:rPr>
              <a:t>Internet service providers (ISP) have contact email addresses for complaints about email and </a:t>
            </a:r>
            <a:r>
              <a:rPr lang="en-GB" sz="1800">
                <a:latin typeface="Arial" panose="020B0604020202020204" pitchFamily="34" charset="0"/>
                <a:cs typeface="Arial" panose="020B0604020202020204" pitchFamily="34" charset="0"/>
              </a:rPr>
              <a:t>Cyber Bullying</a:t>
            </a: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Don't reply to the email or delete it, get your parents to forward the whole thing to the sender's internet service provider</a:t>
            </a:r>
          </a:p>
          <a:p>
            <a:r>
              <a:rPr lang="en-GB" sz="1800" dirty="0">
                <a:latin typeface="Arial" panose="020B0604020202020204" pitchFamily="34" charset="0"/>
                <a:cs typeface="Arial" panose="020B0604020202020204" pitchFamily="34" charset="0"/>
              </a:rPr>
              <a:t>Don't beat yourself up. </a:t>
            </a:r>
          </a:p>
          <a:p>
            <a:r>
              <a:rPr lang="en-GB" sz="1800" dirty="0">
                <a:latin typeface="Arial" panose="020B0604020202020204" pitchFamily="34" charset="0"/>
                <a:cs typeface="Arial" panose="020B0604020202020204" pitchFamily="34" charset="0"/>
              </a:rPr>
              <a:t>Get help and talk to someone about it </a:t>
            </a:r>
            <a:endParaRPr lang="en-GB" sz="1800" dirty="0">
              <a:latin typeface="Arial" panose="020B0604020202020204" pitchFamily="34" charset="0"/>
              <a:cs typeface="Arial" panose="020B0604020202020204" pitchFamily="34" charset="0"/>
              <a:hlinkClick r:id="" action="ppaction://noaction"/>
            </a:endParaRPr>
          </a:p>
          <a:p>
            <a:pPr marL="0" indent="0">
              <a:buNone/>
            </a:pPr>
            <a:endParaRPr lang="en-GB" sz="1800" dirty="0">
              <a:latin typeface="Arial" panose="020B0604020202020204" pitchFamily="34" charset="0"/>
              <a:cs typeface="Arial" panose="020B0604020202020204" pitchFamily="34" charset="0"/>
              <a:hlinkClick r:id="" action="ppaction://noaction"/>
            </a:endParaRPr>
          </a:p>
        </p:txBody>
      </p:sp>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1"/>
          <p:cNvSpPr txBox="1">
            <a:spLocks/>
          </p:cNvSpPr>
          <p:nvPr/>
        </p:nvSpPr>
        <p:spPr>
          <a:xfrm>
            <a:off x="-1" y="365126"/>
            <a:ext cx="5772152" cy="806450"/>
          </a:xfrm>
          <a:prstGeom prst="rect">
            <a:avLst/>
          </a:prstGeom>
          <a:solidFill>
            <a:srgbClr val="538CBD"/>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Dealing with cyber-bullying</a:t>
            </a:r>
          </a:p>
        </p:txBody>
      </p:sp>
      <p:pic>
        <p:nvPicPr>
          <p:cNvPr id="1026" name="Picture 2" descr="Image result for cyber bullying im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9249" y="1171576"/>
            <a:ext cx="5229224" cy="52292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4EC2C785-7399-4840-B09B-88BC1990F2DD}"/>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9821" y="362976"/>
            <a:ext cx="2793014" cy="434097"/>
          </a:xfrm>
          <a:prstGeom prst="rect">
            <a:avLst/>
          </a:prstGeom>
          <a:noFill/>
          <a:ln>
            <a:noFill/>
          </a:ln>
        </p:spPr>
      </p:pic>
    </p:spTree>
    <p:extLst>
      <p:ext uri="{BB962C8B-B14F-4D97-AF65-F5344CB8AC3E}">
        <p14:creationId xmlns:p14="http://schemas.microsoft.com/office/powerpoint/2010/main" val="4274644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1"/>
          <p:cNvSpPr txBox="1">
            <a:spLocks/>
          </p:cNvSpPr>
          <p:nvPr/>
        </p:nvSpPr>
        <p:spPr>
          <a:xfrm>
            <a:off x="-1" y="365125"/>
            <a:ext cx="6450950" cy="777875"/>
          </a:xfrm>
          <a:prstGeom prst="rect">
            <a:avLst/>
          </a:prstGeom>
          <a:solidFill>
            <a:srgbClr val="538CBD"/>
          </a:solidFill>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Arial" panose="020B0604020202020204" pitchFamily="34" charset="0"/>
                <a:ea typeface="+mj-ea"/>
                <a:cs typeface="Arial" panose="020B0604020202020204" pitchFamily="34" charset="0"/>
              </a:rPr>
              <a:t> Be SMART on the internet</a:t>
            </a:r>
          </a:p>
        </p:txBody>
      </p:sp>
      <p:pic>
        <p:nvPicPr>
          <p:cNvPr id="7" name="Picture 2" descr="http://www.thedivinemercy.manchester.sch.uk/uploads/6/4/8/5/64857655/2965384_or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7212" y="1322979"/>
            <a:ext cx="6858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653405" y="5943260"/>
            <a:ext cx="4302973"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http://www.kidsmart.org.uk</a:t>
            </a:r>
          </a:p>
        </p:txBody>
      </p:sp>
      <p:pic>
        <p:nvPicPr>
          <p:cNvPr id="8" name="Picture 7">
            <a:extLst>
              <a:ext uri="{FF2B5EF4-FFF2-40B4-BE49-F238E27FC236}">
                <a16:creationId xmlns:a16="http://schemas.microsoft.com/office/drawing/2014/main" id="{D3305A37-AA39-4A52-BD90-4B5F1AFC44C0}"/>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03826" y="346835"/>
            <a:ext cx="2793014" cy="434097"/>
          </a:xfrm>
          <a:prstGeom prst="rect">
            <a:avLst/>
          </a:prstGeom>
          <a:noFill/>
          <a:ln>
            <a:noFill/>
          </a:ln>
        </p:spPr>
      </p:pic>
    </p:spTree>
    <p:extLst>
      <p:ext uri="{BB962C8B-B14F-4D97-AF65-F5344CB8AC3E}">
        <p14:creationId xmlns:p14="http://schemas.microsoft.com/office/powerpoint/2010/main" val="1393742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76C23-881C-4167-BF1D-46A15A3DDAB6}"/>
              </a:ext>
            </a:extLst>
          </p:cNvPr>
          <p:cNvSpPr>
            <a:spLocks noGrp="1"/>
          </p:cNvSpPr>
          <p:nvPr>
            <p:ph type="title"/>
          </p:nvPr>
        </p:nvSpPr>
        <p:spPr>
          <a:xfrm>
            <a:off x="986589" y="105243"/>
            <a:ext cx="10515600" cy="1325563"/>
          </a:xfrm>
        </p:spPr>
        <p:txBody>
          <a:bodyPr/>
          <a:lstStyle/>
          <a:p>
            <a:r>
              <a:rPr lang="en-GB" dirty="0"/>
              <a:t>https://www.thinkuknow.co.uk/</a:t>
            </a:r>
          </a:p>
        </p:txBody>
      </p:sp>
      <p:pic>
        <p:nvPicPr>
          <p:cNvPr id="4" name="Picture 3">
            <a:extLst>
              <a:ext uri="{FF2B5EF4-FFF2-40B4-BE49-F238E27FC236}">
                <a16:creationId xmlns:a16="http://schemas.microsoft.com/office/drawing/2014/main" id="{9C29FA49-99E1-4A9A-8CDE-10310BC6848F}"/>
              </a:ext>
            </a:extLst>
          </p:cNvPr>
          <p:cNvPicPr>
            <a:picLocks noChangeAspect="1"/>
          </p:cNvPicPr>
          <p:nvPr/>
        </p:nvPicPr>
        <p:blipFill rotWithShape="1">
          <a:blip r:embed="rId2"/>
          <a:srcRect l="10184" t="6878" r="7631" b="18035"/>
          <a:stretch/>
        </p:blipFill>
        <p:spPr>
          <a:xfrm>
            <a:off x="1234439" y="1430806"/>
            <a:ext cx="10019899" cy="5149516"/>
          </a:xfrm>
          <a:prstGeom prst="rect">
            <a:avLst/>
          </a:prstGeom>
        </p:spPr>
      </p:pic>
      <p:pic>
        <p:nvPicPr>
          <p:cNvPr id="5" name="Picture 4">
            <a:extLst>
              <a:ext uri="{FF2B5EF4-FFF2-40B4-BE49-F238E27FC236}">
                <a16:creationId xmlns:a16="http://schemas.microsoft.com/office/drawing/2014/main" id="{346AD8D6-0222-40F9-86C1-2C58911964AE}"/>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03826" y="346835"/>
            <a:ext cx="2793014" cy="434097"/>
          </a:xfrm>
          <a:prstGeom prst="rect">
            <a:avLst/>
          </a:prstGeom>
          <a:noFill/>
          <a:ln>
            <a:noFill/>
          </a:ln>
        </p:spPr>
      </p:pic>
    </p:spTree>
    <p:extLst>
      <p:ext uri="{BB962C8B-B14F-4D97-AF65-F5344CB8AC3E}">
        <p14:creationId xmlns:p14="http://schemas.microsoft.com/office/powerpoint/2010/main" val="29673102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62470" y="3675334"/>
            <a:ext cx="8205788" cy="2707910"/>
          </a:xfrm>
          <a:prstGeom prst="rect">
            <a:avLst/>
          </a:prstGeom>
        </p:spPr>
      </p:pic>
      <p:sp>
        <p:nvSpPr>
          <p:cNvPr id="4" name="Rectangle 3"/>
          <p:cNvSpPr/>
          <p:nvPr/>
        </p:nvSpPr>
        <p:spPr>
          <a:xfrm>
            <a:off x="0" y="6646460"/>
            <a:ext cx="12192000" cy="211540"/>
          </a:xfrm>
          <a:prstGeom prst="rect">
            <a:avLst/>
          </a:prstGeom>
          <a:solidFill>
            <a:srgbClr val="538C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p:cNvPicPr>
            <a:picLocks noChangeAspect="1"/>
          </p:cNvPicPr>
          <p:nvPr/>
        </p:nvPicPr>
        <p:blipFill>
          <a:blip r:embed="rId3"/>
          <a:stretch>
            <a:fillRect/>
          </a:stretch>
        </p:blipFill>
        <p:spPr>
          <a:xfrm>
            <a:off x="5167312" y="131444"/>
            <a:ext cx="3733800" cy="1540193"/>
          </a:xfrm>
          <a:prstGeom prst="rect">
            <a:avLst/>
          </a:prstGeom>
        </p:spPr>
      </p:pic>
      <p:pic>
        <p:nvPicPr>
          <p:cNvPr id="3" name="Picture 2"/>
          <p:cNvPicPr>
            <a:picLocks noChangeAspect="1"/>
          </p:cNvPicPr>
          <p:nvPr/>
        </p:nvPicPr>
        <p:blipFill>
          <a:blip r:embed="rId4"/>
          <a:stretch>
            <a:fillRect/>
          </a:stretch>
        </p:blipFill>
        <p:spPr>
          <a:xfrm>
            <a:off x="143421" y="218740"/>
            <a:ext cx="5023891" cy="3193378"/>
          </a:xfrm>
          <a:prstGeom prst="rect">
            <a:avLst/>
          </a:prstGeom>
        </p:spPr>
      </p:pic>
      <p:sp>
        <p:nvSpPr>
          <p:cNvPr id="8" name="Rectangle 7"/>
          <p:cNvSpPr/>
          <p:nvPr/>
        </p:nvSpPr>
        <p:spPr>
          <a:xfrm>
            <a:off x="6683978" y="2644259"/>
            <a:ext cx="3800592"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https://kooth.com/</a:t>
            </a:r>
          </a:p>
        </p:txBody>
      </p:sp>
      <p:pic>
        <p:nvPicPr>
          <p:cNvPr id="9" name="Picture 8">
            <a:extLst>
              <a:ext uri="{FF2B5EF4-FFF2-40B4-BE49-F238E27FC236}">
                <a16:creationId xmlns:a16="http://schemas.microsoft.com/office/drawing/2014/main" id="{815E48CB-8268-4B93-AFBA-69B97459208B}"/>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88063" y="5949147"/>
            <a:ext cx="2793014" cy="434097"/>
          </a:xfrm>
          <a:prstGeom prst="rect">
            <a:avLst/>
          </a:prstGeom>
          <a:noFill/>
          <a:ln>
            <a:noFill/>
          </a:ln>
        </p:spPr>
      </p:pic>
    </p:spTree>
    <p:extLst>
      <p:ext uri="{BB962C8B-B14F-4D97-AF65-F5344CB8AC3E}">
        <p14:creationId xmlns:p14="http://schemas.microsoft.com/office/powerpoint/2010/main" val="1750311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804</Words>
  <Application>Microsoft Office PowerPoint</Application>
  <PresentationFormat>Widescreen</PresentationFormat>
  <Paragraphs>92</Paragraphs>
  <Slides>17</Slides>
  <Notes>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17</vt:i4>
      </vt:variant>
    </vt:vector>
  </HeadingPairs>
  <TitlesOfParts>
    <vt:vector size="23" baseType="lpstr">
      <vt:lpstr>Arial</vt:lpstr>
      <vt:lpstr>Calibri</vt:lpstr>
      <vt:lpstr>Calibri Light</vt:lpstr>
      <vt:lpstr>PT Serif</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Always be responsible on social media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https://www.thinkuknow.co.uk/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Teacher</cp:lastModifiedBy>
  <cp:revision>16</cp:revision>
  <dcterms:created xsi:type="dcterms:W3CDTF">2022-11-13T16:42:31Z</dcterms:created>
  <dcterms:modified xsi:type="dcterms:W3CDTF">2023-11-11T11:45:25Z</dcterms:modified>
</cp:coreProperties>
</file>